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73" r:id="rId4"/>
    <p:sldId id="274" r:id="rId5"/>
    <p:sldId id="260" r:id="rId6"/>
    <p:sldId id="257" r:id="rId7"/>
    <p:sldId id="275" r:id="rId8"/>
    <p:sldId id="258" r:id="rId9"/>
    <p:sldId id="261" r:id="rId10"/>
    <p:sldId id="265" r:id="rId11"/>
    <p:sldId id="262" r:id="rId12"/>
    <p:sldId id="279" r:id="rId13"/>
    <p:sldId id="266" r:id="rId14"/>
    <p:sldId id="263" r:id="rId15"/>
    <p:sldId id="269" r:id="rId16"/>
    <p:sldId id="264" r:id="rId17"/>
    <p:sldId id="270" r:id="rId18"/>
    <p:sldId id="271" r:id="rId19"/>
    <p:sldId id="278" r:id="rId20"/>
    <p:sldId id="27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5"/>
    <p:restoredTop sz="94586"/>
  </p:normalViewPr>
  <p:slideViewPr>
    <p:cSldViewPr snapToGrid="0" snapToObjects="1">
      <p:cViewPr varScale="1">
        <p:scale>
          <a:sx n="104" d="100"/>
          <a:sy n="104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06E-3F5E-AB47-8EF6-9B1BFA4DDE59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010FF-C1EE-EB4D-8F3D-09C127EC6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part of my dissertation evolutionary drivers and ecological consequences of </a:t>
            </a:r>
            <a:r>
              <a:rPr lang="en-US" dirty="0" err="1"/>
              <a:t>hysteranthy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FA5F0-9F22-DC4D-A4C3-CC04E6A666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dynamics-&gt; free </a:t>
            </a:r>
            <a:r>
              <a:rPr lang="en-US" dirty="0" err="1"/>
              <a:t>tolerannce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FA5F0-9F22-DC4D-A4C3-CC04E6A666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0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add </a:t>
            </a:r>
            <a:r>
              <a:rPr lang="en-US" dirty="0" err="1"/>
              <a:t>unlimmited</a:t>
            </a:r>
            <a:r>
              <a:rPr lang="en-US" dirty="0"/>
              <a:t> of some species </a:t>
            </a:r>
            <a:r>
              <a:rPr lang="en-US" dirty="0" err="1"/>
              <a:t>eg</a:t>
            </a:r>
            <a:r>
              <a:rPr lang="en-US" dirty="0"/>
              <a:t> americana, but other are already maxed out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texana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10FF-C1EE-EB4D-8F3D-09C127EC61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pruncerasus</a:t>
            </a:r>
            <a:r>
              <a:rPr lang="en-US" dirty="0"/>
              <a:t> ? All considered flower before flower before/with and flower with– different sources score differently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10FF-C1EE-EB4D-8F3D-09C127EC61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8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E1D1-0FBA-954A-AA97-3D7CA903F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C18E4-5140-FE40-87D7-2829444E1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EEB97-7EB2-5846-92FD-554CB55A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DF249-2532-DC40-A289-FC6DE7CD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DAC47-400F-A541-88B5-25FE176D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45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3243-F5C2-8240-93A1-C23B48AF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5FC0-A583-A84C-AE3B-714487262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BDE63-6170-9F4D-A735-E16267E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C5B7-4E76-7B47-8397-DAED5CCC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8142-767B-FA4F-ACED-0F37FB56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0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5101F-FD45-214B-990D-4C1630F01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F41BC-AB05-814A-92CF-5C4D13475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E390-05FC-1140-828F-162400EC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0091-174E-CD44-825D-F0FBF004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C3C3-09C2-E348-854D-93BF988E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8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658B-53EF-8942-AB75-5B37B831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CBD05-EAA5-C444-8574-D4261E7A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576E-697F-E54B-83B0-EA3E5723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3020-C61B-B44D-937A-D554668C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8FF73-722F-8343-AE8A-CA9A9AC9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2536-1B29-5744-ADDB-FEF59E86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5B97A-9176-9C47-9705-D9E85C51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9A1ED-EDF7-8A4B-A246-E350066D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F104E-FC73-844A-88B8-B056E4CD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76340-B1A3-254B-9CC4-EE7337A3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278B-6BD8-AE4B-90E4-9057D13B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86AD-FD99-5440-811C-92FBC79D9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7CD2-7005-1945-B9B6-D2EAECDBD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21874-E79F-3D4B-AF5A-834A4240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0BD2C-A885-F842-B713-D2C8F3BC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3D87C-2F37-5041-9C61-76D85990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4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25AB-25CB-D242-89FC-4CEB276E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A8FE1-7148-2E46-9779-608844DA0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80989-2448-D742-855C-B03C79B96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62D00-FF69-F248-AB6F-03691EB2F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53F94-5A8F-BB43-BBA5-79BEBC956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A478A-AB31-5945-8BD7-39787893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5E0DC-C17B-3644-ACF4-F7997325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95CEC-024D-7049-AF83-BF524B0F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C9A6-AA05-F442-ABC4-2C75C03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4B0E7-B0ED-E047-A152-DBB21431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CF4A9-2AB5-4644-8B5C-DAAC2073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58560-B28C-8644-962B-E40CE77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7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D01B4-F6FE-8243-81B5-34FAEC9D7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9B0DE-939D-994F-99FE-52BD2276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53B30-9B40-CF4E-BA86-215382AB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4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518D-3AB9-0D4E-8C80-3B937D23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ED6F-4B2F-214D-848B-C86A3826E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CCD75-B0E6-7B4E-A364-C1B857A91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F2A35-096D-214A-B3B7-3C14D5FC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CB429-9C67-9F43-8E53-CE83FF19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16708-B4E4-DF44-ADFE-1B0DC5D0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7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885E-8CB4-5345-9C14-C26F35F8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8353CF-FC29-C04D-B2A2-DFC51A097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BB66D-9559-EA48-8C8E-CFDEA5568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AB5F4-FC10-E546-AF60-2418B6B2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46B6F-BF89-A841-87D1-8CFB24A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CD879-2319-8049-8925-D6FBC30E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8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EE2F4C-C24B-BC41-B4DE-1AE63199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69BA-70AC-8F4A-B214-9229F735A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36733-9CEF-5E4E-AACC-FB1D1F395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44A17-5E64-604A-976E-F9B57BC3D75A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936DF-879F-074A-94B4-85F108095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B3CA1-F0BF-F54A-91EC-E07FD2CDC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3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DF6BD-7AA3-724F-94EA-7FE06D08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03" b="22997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184C3-8C42-2C4D-81B7-1C3C4CF29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DAC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983AE-7764-B144-BC94-3452265C9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Dan </a:t>
            </a:r>
            <a:r>
              <a:rPr lang="en-US" sz="2000" dirty="0" err="1">
                <a:solidFill>
                  <a:schemeClr val="tx2"/>
                </a:solidFill>
              </a:rPr>
              <a:t>Buonaiuto</a:t>
            </a:r>
            <a:endParaRPr lang="en-US" sz="2000" dirty="0">
              <a:solidFill>
                <a:schemeClr val="tx2"/>
              </a:solidFill>
            </a:endParaRPr>
          </a:p>
          <a:p>
            <a:pPr algn="l"/>
            <a:r>
              <a:rPr lang="en-US" sz="2000" dirty="0">
                <a:solidFill>
                  <a:schemeClr val="tx2"/>
                </a:solidFill>
              </a:rPr>
              <a:t>January 21, 2021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43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023E-4BD0-3648-B574-4F85E46D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FLS variation in </a:t>
            </a:r>
            <a:r>
              <a:rPr lang="en-US" i="1" dirty="0"/>
              <a:t>Prunus</a:t>
            </a:r>
            <a:r>
              <a:rPr lang="en-US" dirty="0"/>
              <a:t> ssp. </a:t>
            </a:r>
            <a:r>
              <a:rPr lang="en-US" i="1" dirty="0"/>
              <a:t>Prunus</a:t>
            </a:r>
            <a:r>
              <a:rPr lang="en-US" dirty="0"/>
              <a:t> sect. </a:t>
            </a:r>
            <a:r>
              <a:rPr lang="en-US" i="1" dirty="0" err="1"/>
              <a:t>Prunocerasus</a:t>
            </a:r>
            <a:r>
              <a:rPr lang="en-US" i="1" dirty="0"/>
              <a:t>; </a:t>
            </a:r>
            <a:r>
              <a:rPr lang="en-US" dirty="0"/>
              <a:t> The American Plums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F3FB2-BFA4-B840-A489-F0E5720A9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22" t="13082" r="27553" b="56455"/>
          <a:stretch/>
        </p:blipFill>
        <p:spPr>
          <a:xfrm>
            <a:off x="4920342" y="1535906"/>
            <a:ext cx="6662058" cy="57946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0ED91-7E68-AE4A-B70D-E8D926FBEBB9}"/>
              </a:ext>
            </a:extLst>
          </p:cNvPr>
          <p:cNvSpPr txBox="1"/>
          <p:nvPr/>
        </p:nvSpPr>
        <p:spPr>
          <a:xfrm>
            <a:off x="464458" y="2177142"/>
            <a:ext cx="45574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Insect pollinated!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Within section FLS variation at the species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inflorescence morphology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Published phylogenies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Part I: characterize FLSs</a:t>
            </a:r>
          </a:p>
          <a:p>
            <a:r>
              <a:rPr lang="en-US" dirty="0"/>
              <a:t>Part II: FLSs and traits</a:t>
            </a:r>
          </a:p>
          <a:p>
            <a:r>
              <a:rPr lang="en-US" dirty="0"/>
              <a:t>Part III: FLS shifts with climate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FF44A-85FA-7648-BBE4-CF1635568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9993" y="299752"/>
            <a:ext cx="4155607" cy="4797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Scored 2,305 herbarium specimens</a:t>
            </a:r>
          </a:p>
          <a:p>
            <a:endParaRPr lang="en-US" dirty="0"/>
          </a:p>
        </p:txBody>
      </p:sp>
      <p:pic>
        <p:nvPicPr>
          <p:cNvPr id="8" name="Content Placeholder 7" descr="Chart, waterfall chart&#10;&#10;Description automatically generated">
            <a:extLst>
              <a:ext uri="{FF2B5EF4-FFF2-40B4-BE49-F238E27FC236}">
                <a16:creationId xmlns:a16="http://schemas.microsoft.com/office/drawing/2014/main" id="{FFA18AA0-C53F-E340-8A61-053F1B7CAB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4916" y="108011"/>
            <a:ext cx="6450237" cy="6450237"/>
          </a:xfrm>
        </p:spPr>
      </p:pic>
      <p:pic>
        <p:nvPicPr>
          <p:cNvPr id="3" name="Picture 2" descr="A diagram of a plant&#10;&#10;Description automatically generated with low confidence">
            <a:extLst>
              <a:ext uri="{FF2B5EF4-FFF2-40B4-BE49-F238E27FC236}">
                <a16:creationId xmlns:a16="http://schemas.microsoft.com/office/drawing/2014/main" id="{361ACCCF-CB4F-ED4D-A87E-EE51A35FA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33" y="464644"/>
            <a:ext cx="1352657" cy="2028986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317009-58C9-DE4C-B7F2-0B0B29B41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288" y="779489"/>
            <a:ext cx="3260841" cy="3260841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C3158D43-3B2C-0D4D-B31B-D64B3BBB5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302" y="2966471"/>
            <a:ext cx="3413114" cy="34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1B1BD3-7CEF-C843-B595-2C6D795B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257300"/>
            <a:ext cx="1194434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8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A398-7C15-944F-8575-79CF82DC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57" y="106815"/>
            <a:ext cx="10515600" cy="737961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A35AA-450D-A64E-B2D4-002DC517F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5086" y="475796"/>
            <a:ext cx="3719286" cy="484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1. Model selection</a:t>
            </a:r>
          </a:p>
          <a:p>
            <a:pPr marL="0" indent="0">
              <a:buNone/>
            </a:pPr>
            <a:r>
              <a:rPr lang="en-US" sz="1800" dirty="0"/>
              <a:t>2. Use</a:t>
            </a:r>
            <a:r>
              <a:rPr lang="en-US" sz="1800" u="sng" dirty="0"/>
              <a:t> joint modeling </a:t>
            </a:r>
            <a:r>
              <a:rPr lang="en-US" sz="1800" dirty="0"/>
              <a:t>to test for relationships between species level FLS distribution and other ecological/functional traits relevant to FLS hypotheses</a:t>
            </a:r>
          </a:p>
          <a:p>
            <a:r>
              <a:rPr lang="en-US" sz="1800" dirty="0"/>
              <a:t>PDSI (drought tolerance hypothesis)</a:t>
            </a:r>
          </a:p>
          <a:p>
            <a:r>
              <a:rPr lang="en-US" sz="1800" dirty="0"/>
              <a:t>Petal length (insect visibility hypothesis)</a:t>
            </a:r>
          </a:p>
          <a:p>
            <a:r>
              <a:rPr lang="en-US" sz="1800" dirty="0"/>
              <a:t>Fruit size (early flowering hypothesis)</a:t>
            </a:r>
          </a:p>
          <a:p>
            <a:r>
              <a:rPr lang="en-US" sz="1800" dirty="0"/>
              <a:t>Min. temperature (drought-&gt; frost tolerance)</a:t>
            </a:r>
          </a:p>
          <a:p>
            <a:r>
              <a:rPr lang="en-US" sz="1800" dirty="0"/>
              <a:t>Phylogeny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033A9122-020F-7F44-8587-575DE3ABBD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721209"/>
            <a:ext cx="3727698" cy="3727698"/>
          </a:xfr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84E987-8F50-0D45-99C3-FA271030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74" y="1338517"/>
            <a:ext cx="4180965" cy="41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70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C85F-5FAE-B140-843E-9220584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22251"/>
            <a:ext cx="1142365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Change impacts of FLSs in the American plums</a:t>
            </a:r>
            <a:endParaRPr lang="en-US" i="1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879E2E0-690F-1E44-AD83-C75E1D7EB8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4175" y="885826"/>
            <a:ext cx="11255375" cy="5627688"/>
          </a:xfrm>
        </p:spPr>
      </p:pic>
    </p:spTree>
    <p:extLst>
      <p:ext uri="{BB962C8B-B14F-4D97-AF65-F5344CB8AC3E}">
        <p14:creationId xmlns:p14="http://schemas.microsoft.com/office/powerpoint/2010/main" val="154946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A2D7-B87E-DE42-8174-ED01D9C5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Priority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291F-99EA-6348-A564-8F6642F62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Evidence that earlier germinates gain competitive dominance through priority advantage</a:t>
            </a:r>
          </a:p>
          <a:p>
            <a:pPr lvl="1"/>
            <a:r>
              <a:rPr lang="en-US" dirty="0"/>
              <a:t>Caveats: determined largely through sequential planting experiments (irrelevant to species with dormancy)</a:t>
            </a:r>
          </a:p>
          <a:p>
            <a:pPr lvl="1"/>
            <a:r>
              <a:rPr lang="en-US" dirty="0"/>
              <a:t>Only grassland species</a:t>
            </a:r>
          </a:p>
          <a:p>
            <a:pPr lvl="1"/>
            <a:endParaRPr lang="en-US" dirty="0"/>
          </a:p>
          <a:p>
            <a:r>
              <a:rPr lang="en-US" dirty="0"/>
              <a:t>Does germination rank vary enough due to climate response to generate priority effects?</a:t>
            </a:r>
          </a:p>
        </p:txBody>
      </p:sp>
    </p:spTree>
    <p:extLst>
      <p:ext uri="{BB962C8B-B14F-4D97-AF65-F5344CB8AC3E}">
        <p14:creationId xmlns:p14="http://schemas.microsoft.com/office/powerpoint/2010/main" val="129046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D26739DB-005C-4F41-ACB8-548548950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543" y="152762"/>
            <a:ext cx="8190592" cy="65524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DFD50-41FC-7643-B567-58C4418472E4}"/>
              </a:ext>
            </a:extLst>
          </p:cNvPr>
          <p:cNvSpPr txBox="1"/>
          <p:nvPr/>
        </p:nvSpPr>
        <p:spPr>
          <a:xfrm>
            <a:off x="493486" y="725714"/>
            <a:ext cx="2351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Pilot study:</a:t>
            </a:r>
          </a:p>
          <a:p>
            <a:r>
              <a:rPr lang="en-US" dirty="0"/>
              <a:t>It seems like yes, but do these germination differences actually impact competition?</a:t>
            </a:r>
          </a:p>
        </p:txBody>
      </p:sp>
    </p:spTree>
    <p:extLst>
      <p:ext uri="{BB962C8B-B14F-4D97-AF65-F5344CB8AC3E}">
        <p14:creationId xmlns:p14="http://schemas.microsoft.com/office/powerpoint/2010/main" val="391704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CE2-FE40-564E-94DA-02B7208E8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/>
              <a:t>Response surface competition trial: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3796-06B8-2A45-A9AC-B4B7200C7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48230"/>
            <a:ext cx="10515600" cy="4351338"/>
          </a:xfrm>
        </p:spPr>
        <p:txBody>
          <a:bodyPr/>
          <a:lstStyle/>
          <a:p>
            <a:r>
              <a:rPr lang="en-US" dirty="0"/>
              <a:t>3 species (pairwise) </a:t>
            </a:r>
            <a:r>
              <a:rPr lang="en-US" i="1" dirty="0"/>
              <a:t>C. canadensis, H. </a:t>
            </a:r>
            <a:r>
              <a:rPr lang="en-US" i="1" dirty="0" err="1"/>
              <a:t>matronalis</a:t>
            </a:r>
            <a:r>
              <a:rPr lang="en-US" i="1" dirty="0"/>
              <a:t>*, P. </a:t>
            </a:r>
            <a:r>
              <a:rPr lang="en-US" i="1" dirty="0" err="1"/>
              <a:t>virginiatum</a:t>
            </a:r>
            <a:r>
              <a:rPr lang="en-US" i="1" dirty="0"/>
              <a:t> </a:t>
            </a:r>
          </a:p>
          <a:p>
            <a:r>
              <a:rPr lang="en-US" dirty="0"/>
              <a:t>3 replicates of: </a:t>
            </a:r>
          </a:p>
          <a:p>
            <a:pPr marL="1200150" lvl="2" indent="-285750"/>
            <a:r>
              <a:rPr lang="en-US" sz="2400" dirty="0"/>
              <a:t>14:0, 10:4 7:7. 4:10 ,0:14</a:t>
            </a:r>
          </a:p>
          <a:p>
            <a:pPr marL="1200150" lvl="2" indent="-285750"/>
            <a:r>
              <a:rPr lang="en-US" sz="2400" dirty="0"/>
              <a:t>8:0,6:2, 4:4, 2:6 0:8</a:t>
            </a:r>
          </a:p>
          <a:p>
            <a:pPr marL="285750" indent="-285750"/>
            <a:r>
              <a:rPr lang="en-US" sz="3200" dirty="0"/>
              <a:t>2 stratification treatments ( 11 and 7 weeks)</a:t>
            </a:r>
          </a:p>
          <a:p>
            <a:pPr marL="285750" indent="-285750"/>
            <a:r>
              <a:rPr lang="en-US" sz="3200" dirty="0"/>
              <a:t>2 harvest dates ( </a:t>
            </a:r>
            <a:r>
              <a:rPr lang="en-US" sz="2400" dirty="0"/>
              <a:t>4 and 10 weeks after germination period (20 days))</a:t>
            </a:r>
          </a:p>
          <a:p>
            <a:pPr marL="285750" indent="-285750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lant in a pot&#10;&#10;Description automatically generated with low confidence">
            <a:extLst>
              <a:ext uri="{FF2B5EF4-FFF2-40B4-BE49-F238E27FC236}">
                <a16:creationId xmlns:a16="http://schemas.microsoft.com/office/drawing/2014/main" id="{C8754E5C-8DF1-F84E-88FF-6D36A0442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11" b="1"/>
          <a:stretch/>
        </p:blipFill>
        <p:spPr>
          <a:xfrm rot="5400000">
            <a:off x="256027" y="-256028"/>
            <a:ext cx="6858000" cy="7370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1A4FE0-2ADF-DA42-9904-63C1EFBE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1" r="32963" b="-3"/>
          <a:stretch/>
        </p:blipFill>
        <p:spPr>
          <a:xfrm rot="5400000">
            <a:off x="8189976" y="-655319"/>
            <a:ext cx="3346704" cy="4657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E0D8F-4174-B94B-8933-C2E6554F6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0" r="36414" b="-3"/>
          <a:stretch/>
        </p:blipFill>
        <p:spPr>
          <a:xfrm rot="5400000">
            <a:off x="8189975" y="2855975"/>
            <a:ext cx="3346704" cy="46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8645-DE92-8D46-9C94-D011D27D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A67F-A118-B24A-AAE6-D8D351C0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185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Monitor phenology (to quantify priority) (completed 15 Jan)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Harvest and Biomass (above ground) plants (Feb, March)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Modeling (Fall 2021)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7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8761DB6-9FBC-B54F-A359-8CA101FD4C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5400000">
            <a:off x="-211025" y="1130528"/>
            <a:ext cx="5741535" cy="43513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5369136-8125-5148-9D1A-550346F8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71770" y="1495538"/>
            <a:ext cx="5500915" cy="41256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88D863A1-3D90-A04C-96B6-2089CFE19CC9}"/>
              </a:ext>
            </a:extLst>
          </p:cNvPr>
          <p:cNvSpPr/>
          <p:nvPr/>
        </p:nvSpPr>
        <p:spPr>
          <a:xfrm>
            <a:off x="5167086" y="3558381"/>
            <a:ext cx="928914" cy="505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475D526-4D33-2344-A7B6-AAA2FB19B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86"/>
          <a:stretch/>
        </p:blipFill>
        <p:spPr>
          <a:xfrm rot="5400000">
            <a:off x="3748372" y="-90455"/>
            <a:ext cx="3710439" cy="4560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A6CCC-3F71-5049-B2F0-F328696A56BE}"/>
              </a:ext>
            </a:extLst>
          </p:cNvPr>
          <p:cNvSpPr txBox="1"/>
          <p:nvPr/>
        </p:nvSpPr>
        <p:spPr>
          <a:xfrm>
            <a:off x="1424066" y="6420498"/>
            <a:ext cx="20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DAC Fall 2020</a:t>
            </a:r>
          </a:p>
        </p:txBody>
      </p:sp>
    </p:spTree>
    <p:extLst>
      <p:ext uri="{BB962C8B-B14F-4D97-AF65-F5344CB8AC3E}">
        <p14:creationId xmlns:p14="http://schemas.microsoft.com/office/powerpoint/2010/main" val="17002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04E1-084C-004C-BF00-653EC19F8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246743"/>
            <a:ext cx="9903451" cy="5930220"/>
          </a:xfrm>
        </p:spPr>
        <p:txBody>
          <a:bodyPr numCol="2"/>
          <a:lstStyle/>
          <a:p>
            <a:pPr marL="0" indent="0">
              <a:buNone/>
            </a:pPr>
            <a:r>
              <a:rPr lang="en-US" sz="1800" b="1" dirty="0"/>
              <a:t>On the side: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OSPREE (Collaboration with the </a:t>
            </a:r>
            <a:r>
              <a:rPr lang="en-US" sz="1800" dirty="0" err="1"/>
              <a:t>Wolkovich</a:t>
            </a:r>
            <a:r>
              <a:rPr lang="en-US" sz="1800" dirty="0"/>
              <a:t> lab): </a:t>
            </a:r>
          </a:p>
          <a:p>
            <a:r>
              <a:rPr lang="en-US" sz="1800" dirty="0"/>
              <a:t>2 published manuscripts </a:t>
            </a:r>
          </a:p>
          <a:p>
            <a:r>
              <a:rPr lang="en-US" sz="1800" dirty="0"/>
              <a:t>2 in prep</a:t>
            </a:r>
          </a:p>
          <a:p>
            <a:r>
              <a:rPr lang="en-US" sz="1800" dirty="0"/>
              <a:t>2-3 in the works</a:t>
            </a:r>
          </a:p>
          <a:p>
            <a:pPr lvl="1"/>
            <a:r>
              <a:rPr lang="en-US" sz="1400" dirty="0"/>
              <a:t>1 lead author Spring 2021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Common Garden: (collaboration with Cat Chamberlain)</a:t>
            </a:r>
          </a:p>
          <a:p>
            <a:r>
              <a:rPr lang="en-US" sz="1800" dirty="0"/>
              <a:t>Growing season observation from 2016-2020</a:t>
            </a:r>
          </a:p>
          <a:p>
            <a:pPr lvl="1"/>
            <a:r>
              <a:rPr lang="en-US" sz="1400" dirty="0"/>
              <a:t>Paper in the works</a:t>
            </a:r>
          </a:p>
          <a:p>
            <a:endParaRPr lang="en-US" sz="1800" dirty="0"/>
          </a:p>
          <a:p>
            <a:r>
              <a:rPr lang="en-US" sz="1800" dirty="0"/>
              <a:t>Photo vs. Thermo-periodicity</a:t>
            </a:r>
          </a:p>
          <a:p>
            <a:pPr lvl="1"/>
            <a:r>
              <a:rPr lang="en-US" sz="1400" dirty="0"/>
              <a:t>In the works</a:t>
            </a:r>
          </a:p>
        </p:txBody>
      </p:sp>
    </p:spTree>
    <p:extLst>
      <p:ext uri="{BB962C8B-B14F-4D97-AF65-F5344CB8AC3E}">
        <p14:creationId xmlns:p14="http://schemas.microsoft.com/office/powerpoint/2010/main" val="2999010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71EFBCD-B2F9-7043-9C6B-4B8B796FE654}"/>
              </a:ext>
            </a:extLst>
          </p:cNvPr>
          <p:cNvSpPr/>
          <p:nvPr/>
        </p:nvSpPr>
        <p:spPr>
          <a:xfrm>
            <a:off x="5841024" y="645523"/>
            <a:ext cx="2754923" cy="42862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790284E-4018-A545-9AB1-C73E92FE1D32}"/>
              </a:ext>
            </a:extLst>
          </p:cNvPr>
          <p:cNvSpPr/>
          <p:nvPr/>
        </p:nvSpPr>
        <p:spPr>
          <a:xfrm>
            <a:off x="8909539" y="645523"/>
            <a:ext cx="2754923" cy="43743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14A9A-4A11-A74B-8AAB-460606EA1A9B}"/>
              </a:ext>
            </a:extLst>
          </p:cNvPr>
          <p:cNvSpPr txBox="1"/>
          <p:nvPr/>
        </p:nvSpPr>
        <p:spPr>
          <a:xfrm>
            <a:off x="6096000" y="983514"/>
            <a:ext cx="241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and submit plum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A863F-7CA8-474B-9CD1-D4E252A8164F}"/>
              </a:ext>
            </a:extLst>
          </p:cNvPr>
          <p:cNvSpPr txBox="1"/>
          <p:nvPr/>
        </p:nvSpPr>
        <p:spPr>
          <a:xfrm>
            <a:off x="5960550" y="1967836"/>
            <a:ext cx="241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analysis for SPE project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0E200-5D56-DC46-BACA-683805253308}"/>
              </a:ext>
            </a:extLst>
          </p:cNvPr>
          <p:cNvSpPr txBox="1"/>
          <p:nvPr/>
        </p:nvSpPr>
        <p:spPr>
          <a:xfrm>
            <a:off x="5953628" y="3194962"/>
            <a:ext cx="241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 OEB 399, 137 or ideally, exemption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D84F1B-EB42-3746-AEFD-8AC51C5A375F}"/>
              </a:ext>
            </a:extLst>
          </p:cNvPr>
          <p:cNvSpPr txBox="1"/>
          <p:nvPr/>
        </p:nvSpPr>
        <p:spPr>
          <a:xfrm>
            <a:off x="9050436" y="2057686"/>
            <a:ext cx="241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up SPE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D429E9-8573-374E-A662-AB9EA9FA830B}"/>
              </a:ext>
            </a:extLst>
          </p:cNvPr>
          <p:cNvSpPr txBox="1"/>
          <p:nvPr/>
        </p:nvSpPr>
        <p:spPr>
          <a:xfrm>
            <a:off x="9101470" y="2832700"/>
            <a:ext cx="2417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up dissertation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Defend dissertation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20365A-8CF1-C643-A2C6-20D9B022E44F}"/>
              </a:ext>
            </a:extLst>
          </p:cNvPr>
          <p:cNvCxnSpPr>
            <a:cxnSpLocks/>
          </p:cNvCxnSpPr>
          <p:nvPr/>
        </p:nvCxnSpPr>
        <p:spPr>
          <a:xfrm>
            <a:off x="6035175" y="1864600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F31D1F-C823-A64B-9378-199C759A5BCF}"/>
              </a:ext>
            </a:extLst>
          </p:cNvPr>
          <p:cNvCxnSpPr>
            <a:cxnSpLocks/>
          </p:cNvCxnSpPr>
          <p:nvPr/>
        </p:nvCxnSpPr>
        <p:spPr>
          <a:xfrm>
            <a:off x="6097635" y="2811470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4817D0-337A-4145-A9C9-942643105CA5}"/>
              </a:ext>
            </a:extLst>
          </p:cNvPr>
          <p:cNvSpPr/>
          <p:nvPr/>
        </p:nvSpPr>
        <p:spPr>
          <a:xfrm>
            <a:off x="41031" y="645523"/>
            <a:ext cx="2754923" cy="428623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E37F5C-E4F2-AE48-BB24-5F0FCC27834F}"/>
              </a:ext>
            </a:extLst>
          </p:cNvPr>
          <p:cNvCxnSpPr>
            <a:cxnSpLocks/>
          </p:cNvCxnSpPr>
          <p:nvPr/>
        </p:nvCxnSpPr>
        <p:spPr>
          <a:xfrm>
            <a:off x="9066286" y="2759684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C2F256-250E-C341-8095-CB27252998E6}"/>
              </a:ext>
            </a:extLst>
          </p:cNvPr>
          <p:cNvCxnSpPr>
            <a:cxnSpLocks/>
          </p:cNvCxnSpPr>
          <p:nvPr/>
        </p:nvCxnSpPr>
        <p:spPr>
          <a:xfrm>
            <a:off x="314792" y="5362731"/>
            <a:ext cx="11169067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1260D3-DA4F-BD4F-A643-8D3C8EC93124}"/>
              </a:ext>
            </a:extLst>
          </p:cNvPr>
          <p:cNvSpPr txBox="1"/>
          <p:nvPr/>
        </p:nvSpPr>
        <p:spPr>
          <a:xfrm>
            <a:off x="509954" y="554907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E4007-1C8C-8C46-BECA-EDC379557BB4}"/>
              </a:ext>
            </a:extLst>
          </p:cNvPr>
          <p:cNvSpPr txBox="1"/>
          <p:nvPr/>
        </p:nvSpPr>
        <p:spPr>
          <a:xfrm>
            <a:off x="3409950" y="560903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A4E6F-467D-3140-B53F-5A5E5F2D4D8F}"/>
              </a:ext>
            </a:extLst>
          </p:cNvPr>
          <p:cNvSpPr txBox="1"/>
          <p:nvPr/>
        </p:nvSpPr>
        <p:spPr>
          <a:xfrm>
            <a:off x="6623539" y="56315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Fall 2021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C5A3B2-FB5D-DE4E-9760-A649150BFCAB}"/>
              </a:ext>
            </a:extLst>
          </p:cNvPr>
          <p:cNvSpPr/>
          <p:nvPr/>
        </p:nvSpPr>
        <p:spPr>
          <a:xfrm>
            <a:off x="2892035" y="587619"/>
            <a:ext cx="2754923" cy="43441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9107C2-2E90-3345-85EA-AE0282E4E424}"/>
              </a:ext>
            </a:extLst>
          </p:cNvPr>
          <p:cNvSpPr txBox="1"/>
          <p:nvPr/>
        </p:nvSpPr>
        <p:spPr>
          <a:xfrm>
            <a:off x="209705" y="931130"/>
            <a:ext cx="2417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petal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 working joint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DBF9AD-0849-1740-A843-1BF2D6687D9C}"/>
              </a:ext>
            </a:extLst>
          </p:cNvPr>
          <p:cNvSpPr txBox="1"/>
          <p:nvPr/>
        </p:nvSpPr>
        <p:spPr>
          <a:xfrm>
            <a:off x="209705" y="2168421"/>
            <a:ext cx="2417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phenological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all experimental tasks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7AA4BD-C541-B443-8C0F-73831F07C39C}"/>
              </a:ext>
            </a:extLst>
          </p:cNvPr>
          <p:cNvSpPr txBox="1"/>
          <p:nvPr/>
        </p:nvSpPr>
        <p:spPr>
          <a:xfrm>
            <a:off x="209705" y="3791874"/>
            <a:ext cx="2417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 OEB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OSPREE ranges manuscript</a:t>
            </a:r>
          </a:p>
          <a:p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D45A1774-6DF8-EA48-9CDF-E619B81D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13" y="1306680"/>
            <a:ext cx="2191711" cy="29639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919F95-9085-9242-B91E-FD8BDB2EFCF9}"/>
              </a:ext>
            </a:extLst>
          </p:cNvPr>
          <p:cNvSpPr txBox="1"/>
          <p:nvPr/>
        </p:nvSpPr>
        <p:spPr>
          <a:xfrm>
            <a:off x="9565927" y="560337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2022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213D88-11E2-7F4E-944C-ADAC726472D7}"/>
              </a:ext>
            </a:extLst>
          </p:cNvPr>
          <p:cNvCxnSpPr>
            <a:cxnSpLocks/>
          </p:cNvCxnSpPr>
          <p:nvPr/>
        </p:nvCxnSpPr>
        <p:spPr>
          <a:xfrm>
            <a:off x="314792" y="2131459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0FAEFA-B486-FB49-ABE3-AE7A30181C49}"/>
              </a:ext>
            </a:extLst>
          </p:cNvPr>
          <p:cNvCxnSpPr>
            <a:cxnSpLocks/>
          </p:cNvCxnSpPr>
          <p:nvPr/>
        </p:nvCxnSpPr>
        <p:spPr>
          <a:xfrm>
            <a:off x="362262" y="3752881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7C7B83-754D-464D-A16F-7D39FEF46D04}"/>
              </a:ext>
            </a:extLst>
          </p:cNvPr>
          <p:cNvCxnSpPr>
            <a:cxnSpLocks/>
          </p:cNvCxnSpPr>
          <p:nvPr/>
        </p:nvCxnSpPr>
        <p:spPr>
          <a:xfrm>
            <a:off x="319791" y="4295024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7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1DC6-8917-9B40-A6D6-BBAA9B56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Phenological sensitivity as a mediator of plant performance and community interactions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440C7A-DA0E-8545-B7AA-6830CBF2B398}"/>
              </a:ext>
            </a:extLst>
          </p:cNvPr>
          <p:cNvSpPr/>
          <p:nvPr/>
        </p:nvSpPr>
        <p:spPr>
          <a:xfrm>
            <a:off x="696389" y="1817076"/>
            <a:ext cx="3937626" cy="2938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Flower-leaf sequence (FLS) variation in temperate woody plants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15BA82-3EAB-7142-9759-7171B060F42E}"/>
              </a:ext>
            </a:extLst>
          </p:cNvPr>
          <p:cNvSpPr/>
          <p:nvPr/>
        </p:nvSpPr>
        <p:spPr>
          <a:xfrm>
            <a:off x="7146567" y="1817076"/>
            <a:ext cx="3937626" cy="2938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Germination phenology of herbaceous forest species under varying climates</a:t>
            </a:r>
          </a:p>
        </p:txBody>
      </p:sp>
      <p:sp>
        <p:nvSpPr>
          <p:cNvPr id="19" name="Left-Right-Up Arrow 18">
            <a:extLst>
              <a:ext uri="{FF2B5EF4-FFF2-40B4-BE49-F238E27FC236}">
                <a16:creationId xmlns:a16="http://schemas.microsoft.com/office/drawing/2014/main" id="{03B8550B-11FB-294D-9FE3-0E2519D2AA30}"/>
              </a:ext>
            </a:extLst>
          </p:cNvPr>
          <p:cNvSpPr/>
          <p:nvPr/>
        </p:nvSpPr>
        <p:spPr>
          <a:xfrm>
            <a:off x="4855620" y="1817076"/>
            <a:ext cx="1847737" cy="2234879"/>
          </a:xfrm>
          <a:prstGeom prst="leftRightUpArrow">
            <a:avLst>
              <a:gd name="adj1" fmla="val 8504"/>
              <a:gd name="adj2" fmla="val 33248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00F647-02E1-F140-9AAF-6C9AF48572E8}"/>
              </a:ext>
            </a:extLst>
          </p:cNvPr>
          <p:cNvSpPr txBox="1"/>
          <p:nvPr/>
        </p:nvSpPr>
        <p:spPr>
          <a:xfrm>
            <a:off x="2262554" y="5275385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Brief conceptual review and recap of chapters 1 &amp;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Progress update on chapters 3 &amp; 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417534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close up of a tree&#10;&#10;Description automatically generated">
            <a:extLst>
              <a:ext uri="{FF2B5EF4-FFF2-40B4-BE49-F238E27FC236}">
                <a16:creationId xmlns:a16="http://schemas.microsoft.com/office/drawing/2014/main" id="{AB379399-7224-1740-9976-40987AD8EC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8235" y="1375410"/>
            <a:ext cx="5675141" cy="42550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8ADE033-7B61-8849-8A5C-CFC8182574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28626" y="1375410"/>
            <a:ext cx="5801199" cy="4349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615AB6-CB95-0743-8FFB-37590A028A1E}"/>
              </a:ext>
            </a:extLst>
          </p:cNvPr>
          <p:cNvSpPr txBox="1"/>
          <p:nvPr/>
        </p:nvSpPr>
        <p:spPr>
          <a:xfrm>
            <a:off x="1748417" y="5934263"/>
            <a:ext cx="275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Seranthy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BFC2D-F69F-8F4E-96E6-06272811C425}"/>
              </a:ext>
            </a:extLst>
          </p:cNvPr>
          <p:cNvSpPr txBox="1"/>
          <p:nvPr/>
        </p:nvSpPr>
        <p:spPr>
          <a:xfrm>
            <a:off x="7751837" y="6145631"/>
            <a:ext cx="275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Hysteranthy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5CDFD-FFB6-934E-843A-E4A9CF8F562C}"/>
              </a:ext>
            </a:extLst>
          </p:cNvPr>
          <p:cNvSpPr txBox="1"/>
          <p:nvPr/>
        </p:nvSpPr>
        <p:spPr>
          <a:xfrm>
            <a:off x="4585988" y="6145631"/>
            <a:ext cx="275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Synanthy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0611B-7E2F-7641-A6CD-42BE667DCF97}"/>
              </a:ext>
            </a:extLst>
          </p:cNvPr>
          <p:cNvSpPr txBox="1"/>
          <p:nvPr/>
        </p:nvSpPr>
        <p:spPr>
          <a:xfrm>
            <a:off x="1031631" y="363415"/>
            <a:ext cx="851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FLS recap: </a:t>
            </a:r>
          </a:p>
        </p:txBody>
      </p:sp>
    </p:spTree>
    <p:extLst>
      <p:ext uri="{BB962C8B-B14F-4D97-AF65-F5344CB8AC3E}">
        <p14:creationId xmlns:p14="http://schemas.microsoft.com/office/powerpoint/2010/main" val="231116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4E82C-AEBF-A047-9A84-A8D107C8F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885" y="98884"/>
            <a:ext cx="7897192" cy="675911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F99C55-1B48-7446-8F01-13D1D3BC9685}"/>
              </a:ext>
            </a:extLst>
          </p:cNvPr>
          <p:cNvSpPr txBox="1"/>
          <p:nvPr/>
        </p:nvSpPr>
        <p:spPr>
          <a:xfrm>
            <a:off x="9818913" y="6488668"/>
            <a:ext cx="237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Buonaiuto</a:t>
            </a:r>
            <a:r>
              <a:rPr lang="en-US" dirty="0"/>
              <a:t> </a:t>
            </a:r>
            <a:r>
              <a:rPr lang="en-US" i="1" dirty="0"/>
              <a:t>et al </a:t>
            </a:r>
            <a:r>
              <a:rPr lang="en-US" dirty="0"/>
              <a:t>2020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F6EF38-9458-1244-B56A-AAA87235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721" y="333346"/>
            <a:ext cx="7897192" cy="67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6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DF6D72C-0D64-5549-9863-714B9965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45" r="9089" b="50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57310-5716-C642-AEFA-A3830A6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u="sng" dirty="0"/>
              <a:t>Chapter 1:</a:t>
            </a:r>
            <a:br>
              <a:rPr lang="en-US" sz="2600" dirty="0"/>
            </a:br>
            <a:r>
              <a:rPr lang="en-US" sz="2600" b="1" dirty="0"/>
              <a:t>Reconciling competing hypotheses regarding flower-leaf sequences in temperate forests for fundamental and global change biology</a:t>
            </a:r>
            <a:br>
              <a:rPr lang="en-US" sz="2600" b="1" dirty="0"/>
            </a:br>
            <a:br>
              <a:rPr lang="en-US" sz="2600" dirty="0"/>
            </a:br>
            <a:r>
              <a:rPr lang="en-US" sz="2600" i="1" dirty="0"/>
              <a:t>New Phytologist, 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95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A056-259F-F048-9C3B-25417E6E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F527C6C-6C67-794E-994B-3A36C53711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6146" y="2109306"/>
            <a:ext cx="4044710" cy="3155763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A6A37842-2EE1-B84E-A058-F00800BE1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80" t="2907" r="2506"/>
          <a:stretch/>
        </p:blipFill>
        <p:spPr>
          <a:xfrm>
            <a:off x="5399902" y="2609222"/>
            <a:ext cx="5232006" cy="3270223"/>
          </a:xfrm>
        </p:spPr>
      </p:pic>
    </p:spTree>
    <p:extLst>
      <p:ext uri="{BB962C8B-B14F-4D97-AF65-F5344CB8AC3E}">
        <p14:creationId xmlns:p14="http://schemas.microsoft.com/office/powerpoint/2010/main" val="192950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6D72C-0D64-5549-9863-714B9965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429" r="2742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57310-5716-C642-AEFA-A3830A6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u="sng" dirty="0"/>
              <a:t>Chapter 2:</a:t>
            </a:r>
            <a:br>
              <a:rPr lang="en-US" sz="2600" dirty="0"/>
            </a:br>
            <a:r>
              <a:rPr lang="en-US" sz="2600" b="1" dirty="0"/>
              <a:t>Differences in flower and leaf bud environmental responses drive shifts in spring phenological sequences of temperate woody plants</a:t>
            </a:r>
            <a:br>
              <a:rPr lang="en-US" sz="2600" b="1" dirty="0"/>
            </a:br>
            <a:br>
              <a:rPr lang="en-US" sz="2600" dirty="0"/>
            </a:br>
            <a:r>
              <a:rPr lang="en-US" sz="2600" i="1" dirty="0"/>
              <a:t>Submitted to Journal of Ecology, December 2020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5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7BEF785-6C81-9144-B796-C9449388C37E}"/>
              </a:ext>
            </a:extLst>
          </p:cNvPr>
          <p:cNvSpPr/>
          <p:nvPr/>
        </p:nvSpPr>
        <p:spPr>
          <a:xfrm>
            <a:off x="3228973" y="57149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0290BB-F6DD-7F40-851C-AE44450B763D}"/>
              </a:ext>
            </a:extLst>
          </p:cNvPr>
          <p:cNvSpPr/>
          <p:nvPr/>
        </p:nvSpPr>
        <p:spPr>
          <a:xfrm>
            <a:off x="6604396" y="62626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ECECA6-D342-7045-A3EF-ED06E14DE417}"/>
              </a:ext>
            </a:extLst>
          </p:cNvPr>
          <p:cNvSpPr/>
          <p:nvPr/>
        </p:nvSpPr>
        <p:spPr>
          <a:xfrm>
            <a:off x="3007516" y="4929188"/>
            <a:ext cx="2523854" cy="1783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3: Drivers of FLS variation in insect pollinated taxa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5F11A9-2BB8-214F-8EAD-647AABB2EC51}"/>
              </a:ext>
            </a:extLst>
          </p:cNvPr>
          <p:cNvSpPr/>
          <p:nvPr/>
        </p:nvSpPr>
        <p:spPr>
          <a:xfrm>
            <a:off x="7264737" y="4983007"/>
            <a:ext cx="2371725" cy="1783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4:</a:t>
            </a:r>
          </a:p>
          <a:p>
            <a:pPr algn="ctr"/>
            <a:r>
              <a:rPr lang="en-US" dirty="0"/>
              <a:t>Seasonal priority effects on plant competition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5CDEB-7E0D-8A43-B827-2043298B19DB}"/>
              </a:ext>
            </a:extLst>
          </p:cNvPr>
          <p:cNvSpPr/>
          <p:nvPr/>
        </p:nvSpPr>
        <p:spPr>
          <a:xfrm>
            <a:off x="2714625" y="542925"/>
            <a:ext cx="6943725" cy="2471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DE803D-8E45-2842-ABE9-BAF004035123}"/>
              </a:ext>
            </a:extLst>
          </p:cNvPr>
          <p:cNvCxnSpPr>
            <a:cxnSpLocks/>
          </p:cNvCxnSpPr>
          <p:nvPr/>
        </p:nvCxnSpPr>
        <p:spPr>
          <a:xfrm flipH="1">
            <a:off x="4531676" y="3043235"/>
            <a:ext cx="1333342" cy="1728042"/>
          </a:xfrm>
          <a:prstGeom prst="straightConnector1">
            <a:avLst/>
          </a:prstGeom>
          <a:ln w="603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E887A-3665-584A-B079-A18EC8322E65}"/>
              </a:ext>
            </a:extLst>
          </p:cNvPr>
          <p:cNvCxnSpPr>
            <a:cxnSpLocks/>
          </p:cNvCxnSpPr>
          <p:nvPr/>
        </p:nvCxnSpPr>
        <p:spPr>
          <a:xfrm>
            <a:off x="5886451" y="3014663"/>
            <a:ext cx="2331426" cy="1914525"/>
          </a:xfrm>
          <a:prstGeom prst="straightConnector1">
            <a:avLst/>
          </a:prstGeom>
          <a:ln w="603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EDC2091B-88A5-784C-B158-A9CF6ECCC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499" y="1388268"/>
            <a:ext cx="1443038" cy="14430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F4E43F-1EC1-024D-91EC-394D22F5DCC6}"/>
              </a:ext>
            </a:extLst>
          </p:cNvPr>
          <p:cNvSpPr txBox="1"/>
          <p:nvPr/>
        </p:nvSpPr>
        <p:spPr>
          <a:xfrm>
            <a:off x="4713833" y="610551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4552D-C164-7C48-9544-88FF451B1046}"/>
              </a:ext>
            </a:extLst>
          </p:cNvPr>
          <p:cNvSpPr txBox="1"/>
          <p:nvPr/>
        </p:nvSpPr>
        <p:spPr>
          <a:xfrm>
            <a:off x="2642145" y="360259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F154D-7E2C-0549-A89B-6281270495FE}"/>
              </a:ext>
            </a:extLst>
          </p:cNvPr>
          <p:cNvSpPr txBox="1"/>
          <p:nvPr/>
        </p:nvSpPr>
        <p:spPr>
          <a:xfrm>
            <a:off x="7347346" y="3202029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Environmental variation and species interactions</a:t>
            </a:r>
          </a:p>
        </p:txBody>
      </p:sp>
    </p:spTree>
    <p:extLst>
      <p:ext uri="{BB962C8B-B14F-4D97-AF65-F5344CB8AC3E}">
        <p14:creationId xmlns:p14="http://schemas.microsoft.com/office/powerpoint/2010/main" val="2518563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604</Words>
  <Application>Microsoft Macintosh PowerPoint</Application>
  <PresentationFormat>Widescreen</PresentationFormat>
  <Paragraphs>104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DAC 2021</vt:lpstr>
      <vt:lpstr>PowerPoint Presentation</vt:lpstr>
      <vt:lpstr>Phenological sensitivity as a mediator of plant performance and community interactions</vt:lpstr>
      <vt:lpstr>PowerPoint Presentation</vt:lpstr>
      <vt:lpstr>PowerPoint Presentation</vt:lpstr>
      <vt:lpstr>Chapter 1: Reconciling competing hypotheses regarding flower-leaf sequences in temperate forests for fundamental and global change biology  New Phytologist, 2021</vt:lpstr>
      <vt:lpstr>PowerPoint Presentation</vt:lpstr>
      <vt:lpstr>Chapter 2: Differences in flower and leaf bud environmental responses drive shifts in spring phenological sequences of temperate woody plants  Submitted to Journal of Ecology, December 2020</vt:lpstr>
      <vt:lpstr>PowerPoint Presentation</vt:lpstr>
      <vt:lpstr>FLS variation in Prunus ssp. Prunus sect. Prunocerasus;  The American Plums</vt:lpstr>
      <vt:lpstr>PowerPoint Presentation</vt:lpstr>
      <vt:lpstr>PowerPoint Presentation</vt:lpstr>
      <vt:lpstr>Next steps</vt:lpstr>
      <vt:lpstr>Climate Change impacts of FLSs in the American plums</vt:lpstr>
      <vt:lpstr>Seasonal Priority effects</vt:lpstr>
      <vt:lpstr>PowerPoint Presentation</vt:lpstr>
      <vt:lpstr>Response surface competition trial:</vt:lpstr>
      <vt:lpstr>PowerPoint Presentation</vt:lpstr>
      <vt:lpstr>Steps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 2021</dc:title>
  <dc:creator>Buonaiuto, Daniel</dc:creator>
  <cp:lastModifiedBy>Buonaiuto, Daniel</cp:lastModifiedBy>
  <cp:revision>24</cp:revision>
  <dcterms:created xsi:type="dcterms:W3CDTF">2021-01-12T14:48:34Z</dcterms:created>
  <dcterms:modified xsi:type="dcterms:W3CDTF">2021-02-02T18:02:16Z</dcterms:modified>
</cp:coreProperties>
</file>